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7" r:id="rId2"/>
  </p:sldMasterIdLst>
  <p:notesMasterIdLst>
    <p:notesMasterId r:id="rId33"/>
  </p:notesMasterIdLst>
  <p:handoutMasterIdLst>
    <p:handoutMasterId r:id="rId34"/>
  </p:handoutMasterIdLst>
  <p:sldIdLst>
    <p:sldId id="650" r:id="rId3"/>
    <p:sldId id="557" r:id="rId4"/>
    <p:sldId id="578" r:id="rId5"/>
    <p:sldId id="621" r:id="rId6"/>
    <p:sldId id="1611" r:id="rId7"/>
    <p:sldId id="1612" r:id="rId8"/>
    <p:sldId id="1507" r:id="rId9"/>
    <p:sldId id="693" r:id="rId10"/>
    <p:sldId id="599" r:id="rId11"/>
    <p:sldId id="1506" r:id="rId12"/>
    <p:sldId id="1613" r:id="rId13"/>
    <p:sldId id="689" r:id="rId14"/>
    <p:sldId id="651" r:id="rId15"/>
    <p:sldId id="1607" r:id="rId16"/>
    <p:sldId id="1550" r:id="rId17"/>
    <p:sldId id="1551" r:id="rId18"/>
    <p:sldId id="1608" r:id="rId19"/>
    <p:sldId id="1509" r:id="rId20"/>
    <p:sldId id="1588" r:id="rId21"/>
    <p:sldId id="1589" r:id="rId22"/>
    <p:sldId id="1590" r:id="rId23"/>
    <p:sldId id="1609" r:id="rId24"/>
    <p:sldId id="1606" r:id="rId25"/>
    <p:sldId id="1530" r:id="rId26"/>
    <p:sldId id="1528" r:id="rId27"/>
    <p:sldId id="1554" r:id="rId28"/>
    <p:sldId id="829" r:id="rId29"/>
    <p:sldId id="1783" r:id="rId30"/>
    <p:sldId id="1784" r:id="rId31"/>
    <p:sldId id="1785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816855"/>
    <a:srgbClr val="222A35"/>
    <a:srgbClr val="1F0C40"/>
    <a:srgbClr val="281054"/>
    <a:srgbClr val="10141A"/>
    <a:srgbClr val="0C1526"/>
    <a:srgbClr val="080E1A"/>
    <a:srgbClr val="101B30"/>
    <a:srgbClr val="080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3"/>
    <p:restoredTop sz="60156" autoAdjust="0"/>
  </p:normalViewPr>
  <p:slideViewPr>
    <p:cSldViewPr>
      <p:cViewPr varScale="1">
        <p:scale>
          <a:sx n="85" d="100"/>
          <a:sy n="85" d="100"/>
        </p:scale>
        <p:origin x="269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093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8E5C96-C30D-449B-A166-630AF5A88F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3DB5B-3810-460E-B374-CEDB4343D0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1E037-CC8D-4546-B519-8B7FB6C46030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8634B-F7C4-4CCB-9DDB-954C974DC9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82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5C024-6ED5-43E2-9C0F-DB183E40ECEC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612D1-485A-4292-825C-170F6792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8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two messages for you today about how to think about AI and the future of work.</a:t>
            </a: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is…</a:t>
            </a:r>
          </a:p>
        </p:txBody>
      </p:sp>
    </p:spTree>
    <p:extLst>
      <p:ext uri="{BB962C8B-B14F-4D97-AF65-F5344CB8AC3E}">
        <p14:creationId xmlns:p14="http://schemas.microsoft.com/office/powerpoint/2010/main" val="591817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many of these </a:t>
            </a:r>
            <a:r>
              <a:rPr lang="en-US" dirty="0" err="1"/>
              <a:t>superminds</a:t>
            </a:r>
            <a:r>
              <a:rPr lang="en-US" dirty="0"/>
              <a:t> already include </a:t>
            </a:r>
            <a:r>
              <a:rPr lang="en-US" baseline="0" dirty="0"/>
              <a:t>computers, and computers can make much smarter </a:t>
            </a:r>
            <a:r>
              <a:rPr lang="en-US" baseline="0" dirty="0" err="1"/>
              <a:t>superminds</a:t>
            </a:r>
            <a:r>
              <a:rPr lang="en-US" baseline="0" dirty="0"/>
              <a:t>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</a:t>
            </a:r>
            <a:r>
              <a:rPr lang="en-US" dirty="0" err="1"/>
              <a:t>ChatGPT</a:t>
            </a:r>
            <a:r>
              <a:rPr lang="en-US" dirty="0"/>
              <a:t>, for instance. It’s AI technology is able to carry on intelligent conversations about a vast range of topics, but this system wouldn’t have been possible without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huge amount of </a:t>
            </a:r>
            <a:r>
              <a:rPr lang="en-US" b="1" dirty="0"/>
              <a:t>human</a:t>
            </a:r>
            <a:r>
              <a:rPr lang="en-US" dirty="0"/>
              <a:t>-generated content on the Internet that was used to train it, 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humans who trained it further by giving feedback about which of its responses were good and which weren’t.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Now computers don’t always make </a:t>
            </a:r>
            <a:r>
              <a:rPr lang="en-US" dirty="0" err="1"/>
              <a:t>superminds</a:t>
            </a:r>
            <a:r>
              <a:rPr lang="en-US" dirty="0"/>
              <a:t> smarter…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2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… like when fake news influences voters in a democracy.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But I think if we use them wisely, these computers have the potential to help us create human-computer </a:t>
            </a:r>
            <a:r>
              <a:rPr lang="en-US" baseline="0" dirty="0" err="1"/>
              <a:t>superminds</a:t>
            </a:r>
            <a:r>
              <a:rPr lang="en-US" baseline="0" dirty="0"/>
              <a:t> that are smarter than anything we’ve ever seen before.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Here’s one way of framing the core question about how to do this…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8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Book Antiqua" charset="0"/>
                <a:ea typeface="ＭＳ Ｐゴシック" charset="0"/>
                <a:cs typeface="ＭＳ Ｐゴシック" charset="0"/>
              </a:rPr>
              <a:t>Of course, that’s a big question, and nobody knows all the answers to this question.</a:t>
            </a:r>
          </a:p>
          <a:p>
            <a:endParaRPr lang="en-US" dirty="0">
              <a:latin typeface="Book Antiqu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Book Antiqua" charset="0"/>
                <a:ea typeface="ＭＳ Ｐゴシック" charset="0"/>
                <a:cs typeface="ＭＳ Ｐゴシック" charset="0"/>
              </a:rPr>
              <a:t>But I want to talk today about three ways AI--especially generative AI--can help answer this question…</a:t>
            </a:r>
          </a:p>
        </p:txBody>
      </p:sp>
    </p:spTree>
    <p:extLst>
      <p:ext uri="{BB962C8B-B14F-4D97-AF65-F5344CB8AC3E}">
        <p14:creationId xmlns:p14="http://schemas.microsoft.com/office/powerpoint/2010/main" val="1127369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2150" indent="-158750"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20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one project we did in our laboratory, we created a gen-AI based software tool to help people replicate the code to generate a web page from looking at an image of the page and describing its elements in English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96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11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second possibility is that…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8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help people imagine such possibilities more systematically, we’ve developed a methodology—called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Supermind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Design--that lets you ask yourself a set of questions to spark innovative ideas you might not otherwise have thought of.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example, one part of the methodology is what we call the call the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Groupify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move which involves thinking systematically about how to use different kinds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superminds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27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…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like hierarchies, democracies, markets, and communities.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instance, here are some unusual ideas for how generative AI could be used in different kinds of groups</a:t>
            </a:r>
          </a:p>
          <a:p>
            <a:endParaRPr lang="en-US" sz="180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that we should be thinking less about people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computers and more about people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computers--less about how many jobs computers are going to take away from people, and more about what people and computers can do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could never be done before.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message is a way of thinking about these human-computer combinations…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06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27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95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possibility  I want to  talk about is how, contrary to what you might think…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03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in another project we did in our lab, we used a combination of two different Gen AI tools to help with the early stages of product design by: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taking a design problem stated in English (like “design a chair for children”) and using one system to generate verbal descriptions of a bunch of diverse ideas related to this problem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using another system to generate images for each of these ideas.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Finallly</a:t>
            </a:r>
            <a:r>
              <a:rPr lang="en-US" dirty="0"/>
              <a:t>, letting people pick what they thought were the best images to stimulate further design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16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As another example of helping people be creative, we’ve even developed in our lab a system, called </a:t>
            </a:r>
            <a:r>
              <a:rPr lang="en-US" dirty="0" err="1"/>
              <a:t>Supermind</a:t>
            </a:r>
            <a:r>
              <a:rPr lang="en-US" dirty="0"/>
              <a:t> </a:t>
            </a:r>
            <a:r>
              <a:rPr lang="en-US" dirty="0" err="1"/>
              <a:t>Ideator</a:t>
            </a:r>
            <a:r>
              <a:rPr lang="en-US" dirty="0"/>
              <a:t>, that uses generative AI answer the automatically answer the </a:t>
            </a:r>
            <a:r>
              <a:rPr lang="en-US" dirty="0" err="1"/>
              <a:t>Supermind</a:t>
            </a:r>
            <a:r>
              <a:rPr lang="en-US" dirty="0"/>
              <a:t> Design questions for any problem the user types in, in ways that can, in turn, spark people to have even more ideas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And we’re now applying both the </a:t>
            </a:r>
            <a:r>
              <a:rPr lang="en-US" dirty="0" err="1"/>
              <a:t>Supermind</a:t>
            </a:r>
            <a:r>
              <a:rPr lang="en-US" dirty="0"/>
              <a:t> Design methodology and the </a:t>
            </a:r>
            <a:r>
              <a:rPr lang="en-US" dirty="0" err="1"/>
              <a:t>Supermind</a:t>
            </a:r>
            <a:r>
              <a:rPr lang="en-US" dirty="0"/>
              <a:t> </a:t>
            </a:r>
            <a:r>
              <a:rPr lang="en-US" dirty="0" err="1"/>
              <a:t>Ideator</a:t>
            </a:r>
            <a:r>
              <a:rPr lang="en-US" dirty="0"/>
              <a:t> with partner organizations here in Singapore, including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Changi Airport 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National Robotics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13B-7FC6-BD4C-8600-076B954326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46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our planet with a new form of intelligence that is smarter than we are in some ways—like arithmetic—but not as smart in other ways—like certain kinds of social skills.</a:t>
            </a:r>
          </a:p>
          <a:p>
            <a:endParaRPr lang="en-US" dirty="0"/>
          </a:p>
          <a:p>
            <a:r>
              <a:rPr lang="en-US" dirty="0"/>
              <a:t>I think that’s the future of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3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31571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is, that they are all examples of what I call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superminds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I define as…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of individuals acting together in ways that seem intelligent.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by this very broad definition,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superminds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all around us all the time,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 markets,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communities,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editors of Wikipedia, 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global economy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7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governments,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4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 markets,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communities,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2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editors of Wikipedia, and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98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global economy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are all examples of groups of people acting together in ways that—at least sometimes—seem intelligent.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612D1-485A-4292-825C-170F679228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98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844"/>
            <a:ext cx="8286750" cy="994172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9219"/>
            <a:ext cx="8686800" cy="326350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0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844"/>
            <a:ext cx="8286750" cy="994172"/>
          </a:xfrm>
        </p:spPr>
        <p:txBody>
          <a:bodyPr/>
          <a:lstStyle>
            <a:lvl1pPr>
              <a:defRPr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ounded Rectangle 17"/>
          <p:cNvSpPr/>
          <p:nvPr userDrawn="1"/>
        </p:nvSpPr>
        <p:spPr>
          <a:xfrm>
            <a:off x="64008" y="52316"/>
            <a:ext cx="9013372" cy="5020056"/>
          </a:xfrm>
          <a:prstGeom prst="roundRect">
            <a:avLst>
              <a:gd name="adj" fmla="val 260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562344"/>
            <a:ext cx="6400800" cy="1038106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62932" y="995415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62932" y="2228850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832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7772400" cy="857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085850"/>
            <a:ext cx="8382000" cy="3429000"/>
          </a:xfrm>
        </p:spPr>
        <p:txBody>
          <a:bodyPr vert="horz"/>
          <a:lstStyle>
            <a:lvl1pPr marL="205740" indent="-205740">
              <a:buFont typeface="Wingdings" panose="05000000000000000000" pitchFamily="2" charset="2"/>
              <a:buChar char="§"/>
              <a:defRPr/>
            </a:lvl1pPr>
            <a:lvl2pPr marL="411480" indent="-171450">
              <a:buFont typeface="Arial" panose="020B0604020202020204" pitchFamily="34" charset="0"/>
              <a:buChar char="•"/>
              <a:defRPr/>
            </a:lvl2pPr>
            <a:lvl3pPr marL="788670" indent="-342900">
              <a:buFont typeface="+mj-lt"/>
              <a:buAutoNum type="arabicParenR"/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8327" y="0"/>
            <a:ext cx="9162327" cy="85725"/>
          </a:xfrm>
          <a:prstGeom prst="rect">
            <a:avLst/>
          </a:prstGeom>
          <a:solidFill>
            <a:schemeClr val="accent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1768436" y="4876051"/>
            <a:ext cx="6112471" cy="200024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b="1" baseline="0" dirty="0">
                <a:solidFill>
                  <a:schemeClr val="accent2"/>
                </a:solidFill>
              </a:rPr>
              <a:t>Human-AI Team in Work: Observations from a Delivery Platform</a:t>
            </a: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44487" y="4874894"/>
            <a:ext cx="1216709" cy="2000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105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WANG Hai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8066855" y="4891457"/>
            <a:ext cx="885730" cy="1724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4F65A85-9918-44D1-AE03-100C4BC16036}" type="slidenum">
              <a:rPr kumimoji="0" lang="en-US" sz="1050" b="1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pPr/>
              <a:t>‹#›</a:t>
            </a:fld>
            <a:r>
              <a:rPr kumimoji="0" lang="en-US" sz="105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/ 4</a:t>
            </a:r>
            <a:endParaRPr lang="en-US" sz="1050" b="1" dirty="0">
              <a:solidFill>
                <a:schemeClr val="accent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8328" y="4857751"/>
            <a:ext cx="9162327" cy="34289"/>
          </a:xfrm>
          <a:prstGeom prst="rect">
            <a:avLst/>
          </a:prstGeom>
          <a:solidFill>
            <a:schemeClr val="accent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" y="5057775"/>
            <a:ext cx="9162327" cy="85725"/>
          </a:xfrm>
          <a:prstGeom prst="rect">
            <a:avLst/>
          </a:prstGeom>
          <a:solidFill>
            <a:schemeClr val="accent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  <p:extLst>
      <p:ext uri="{BB962C8B-B14F-4D97-AF65-F5344CB8AC3E}">
        <p14:creationId xmlns:p14="http://schemas.microsoft.com/office/powerpoint/2010/main" val="1210192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March 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325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260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4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35"/>
        </a:spcBef>
        <a:buClr>
          <a:schemeClr val="accent1"/>
        </a:buClr>
        <a:buSzPct val="8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71450" algn="l" rtl="0" eaLnBrk="1" latinLnBrk="0" hangingPunct="1">
        <a:spcBef>
          <a:spcPts val="278"/>
        </a:spcBef>
        <a:buClr>
          <a:schemeClr val="accent2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indent="-171450" algn="l" rtl="0" eaLnBrk="1" latinLnBrk="0" hangingPunct="1">
        <a:spcBef>
          <a:spcPts val="278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rtl="0" eaLnBrk="1" latinLnBrk="0" hangingPunct="1">
        <a:spcBef>
          <a:spcPts val="278"/>
        </a:spcBef>
        <a:buClr>
          <a:schemeClr val="accent3"/>
        </a:buClr>
        <a:buSzPct val="80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ts val="278"/>
        </a:spcBef>
        <a:buClr>
          <a:schemeClr val="accent3"/>
        </a:buClr>
        <a:buFontTx/>
        <a:buChar char="o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71450" algn="l" rtl="0" eaLnBrk="1" latinLnBrk="0" hangingPunct="1">
        <a:spcBef>
          <a:spcPts val="278"/>
        </a:spcBef>
        <a:buClr>
          <a:schemeClr val="accent3"/>
        </a:buClr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71450" algn="l" rtl="0" eaLnBrk="1" latinLnBrk="0" hangingPunct="1">
        <a:spcBef>
          <a:spcPts val="278"/>
        </a:spcBef>
        <a:buClr>
          <a:schemeClr val="accent2"/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71450" algn="l" rtl="0" eaLnBrk="1" latinLnBrk="0" hangingPunct="1">
        <a:spcBef>
          <a:spcPts val="278"/>
        </a:spcBef>
        <a:buClr>
          <a:schemeClr val="accent1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71450" algn="l" rtl="0" eaLnBrk="1" latinLnBrk="0" hangingPunct="1">
        <a:spcBef>
          <a:spcPts val="278"/>
        </a:spcBef>
        <a:buClr>
          <a:schemeClr val="accent2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6.1239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67820-AC06-431D-B6E5-66CDD2899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b="47067"/>
          <a:stretch/>
        </p:blipFill>
        <p:spPr>
          <a:xfrm>
            <a:off x="0" y="2571750"/>
            <a:ext cx="4306824" cy="257175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85800" y="133351"/>
            <a:ext cx="7848600" cy="2165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and the Future of Work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Human-Computer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Superminds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929C95-5CC5-4987-8F8B-A805F086E8FB}"/>
              </a:ext>
            </a:extLst>
          </p:cNvPr>
          <p:cNvSpPr/>
          <p:nvPr/>
        </p:nvSpPr>
        <p:spPr>
          <a:xfrm>
            <a:off x="2057401" y="2646761"/>
            <a:ext cx="5364125" cy="1303235"/>
          </a:xfrm>
          <a:prstGeom prst="roundRect">
            <a:avLst/>
          </a:prstGeom>
          <a:solidFill>
            <a:schemeClr val="dk1">
              <a:alpha val="64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71600" y="2487387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W. Malone</a:t>
            </a:r>
          </a:p>
          <a:p>
            <a:pPr marL="0" indent="0" algn="ctr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 Center for Collective Intelligence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5800" y="2495551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AC44C10-D992-64FA-6D2D-9ECCFBE35FC9}"/>
              </a:ext>
            </a:extLst>
          </p:cNvPr>
          <p:cNvSpPr txBox="1">
            <a:spLocks/>
          </p:cNvSpPr>
          <p:nvPr/>
        </p:nvSpPr>
        <p:spPr>
          <a:xfrm>
            <a:off x="6073883" y="4958119"/>
            <a:ext cx="3212405" cy="2595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/>
              <a:t>Copyright 2024 Thomas W. Malone.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4776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" t="11389" r="-139" b="136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0A54-4EAA-25D5-DDE9-E853497C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28" y="239911"/>
            <a:ext cx="8286750" cy="99417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/>
              <a:t>ChatGPT</a:t>
            </a:r>
            <a:endParaRPr lang="en-US" sz="36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485AD1-D7CF-6ED4-E189-F6F7AC05B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003"/>
          <a:stretch/>
        </p:blipFill>
        <p:spPr>
          <a:xfrm>
            <a:off x="2519993" y="1407173"/>
            <a:ext cx="4648200" cy="3496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5414C-FA04-2198-73E6-A4474843F6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6" t="10471" r="9691" b="9949"/>
          <a:stretch/>
        </p:blipFill>
        <p:spPr>
          <a:xfrm>
            <a:off x="694766" y="239912"/>
            <a:ext cx="1190300" cy="11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36" y="0"/>
            <a:ext cx="7702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125B29-AD04-4B03-A8C6-FEAB0AF702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6" t="29365" r="16552" b="40023"/>
          <a:stretch/>
        </p:blipFill>
        <p:spPr>
          <a:xfrm>
            <a:off x="0" y="24493"/>
            <a:ext cx="9144000" cy="5143500"/>
          </a:xfrm>
          <a:prstGeom prst="rect">
            <a:avLst/>
          </a:prstGeom>
        </p:spPr>
      </p:pic>
      <p:sp>
        <p:nvSpPr>
          <p:cNvPr id="808963" name="Rectangle 3"/>
          <p:cNvSpPr>
            <a:spLocks noChangeArrowheads="1"/>
          </p:cNvSpPr>
          <p:nvPr/>
        </p:nvSpPr>
        <p:spPr bwMode="auto">
          <a:xfrm>
            <a:off x="1314450" y="3886200"/>
            <a:ext cx="6629400" cy="62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14313" indent="-214313" algn="ctr">
              <a:lnSpc>
                <a:spcPct val="90000"/>
              </a:lnSpc>
              <a:spcBef>
                <a:spcPct val="60000"/>
              </a:spcBef>
              <a:spcAft>
                <a:spcPct val="60000"/>
              </a:spcAft>
              <a:buClr>
                <a:schemeClr val="accent1"/>
              </a:buClr>
              <a:buSzPct val="100000"/>
              <a:defRPr/>
            </a:pPr>
            <a:endParaRPr lang="en-GB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FE9A67-3EB2-4298-BB94-3A833E25B0A6}"/>
              </a:ext>
            </a:extLst>
          </p:cNvPr>
          <p:cNvSpPr/>
          <p:nvPr/>
        </p:nvSpPr>
        <p:spPr>
          <a:xfrm>
            <a:off x="907565" y="43578"/>
            <a:ext cx="7474687" cy="5004371"/>
          </a:xfrm>
          <a:prstGeom prst="roundRect">
            <a:avLst/>
          </a:prstGeom>
          <a:solidFill>
            <a:schemeClr val="dk1">
              <a:alpha val="29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8964" name="Text Box 4"/>
          <p:cNvSpPr txBox="1">
            <a:spLocks noChangeArrowheads="1"/>
          </p:cNvSpPr>
          <p:nvPr/>
        </p:nvSpPr>
        <p:spPr bwMode="auto">
          <a:xfrm>
            <a:off x="1489066" y="558999"/>
            <a:ext cx="66096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can people and computers</a:t>
            </a:r>
          </a:p>
        </p:txBody>
      </p:sp>
      <p:sp>
        <p:nvSpPr>
          <p:cNvPr id="808965" name="Text Box 5"/>
          <p:cNvSpPr txBox="1">
            <a:spLocks noChangeArrowheads="1"/>
          </p:cNvSpPr>
          <p:nvPr/>
        </p:nvSpPr>
        <p:spPr bwMode="auto">
          <a:xfrm>
            <a:off x="2680377" y="1224439"/>
            <a:ext cx="422705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connected so that</a:t>
            </a:r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2649275" y="1899433"/>
            <a:ext cx="395224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together—</a:t>
            </a:r>
          </a:p>
        </p:txBody>
      </p:sp>
      <p:sp>
        <p:nvSpPr>
          <p:cNvPr id="808967" name="Text Box 7"/>
          <p:cNvSpPr txBox="1">
            <a:spLocks noChangeArrowheads="1"/>
          </p:cNvSpPr>
          <p:nvPr/>
        </p:nvSpPr>
        <p:spPr bwMode="auto">
          <a:xfrm>
            <a:off x="1768904" y="2555319"/>
            <a:ext cx="6050004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they act </a:t>
            </a:r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intelligently </a:t>
            </a:r>
          </a:p>
        </p:txBody>
      </p:sp>
      <p:sp>
        <p:nvSpPr>
          <p:cNvPr id="808968" name="Text Box 8"/>
          <p:cNvSpPr txBox="1">
            <a:spLocks noChangeArrowheads="1"/>
          </p:cNvSpPr>
          <p:nvPr/>
        </p:nvSpPr>
        <p:spPr bwMode="auto">
          <a:xfrm>
            <a:off x="1210450" y="3220759"/>
            <a:ext cx="716691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 any person, group, or computer</a:t>
            </a: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>
            <a:off x="2338619" y="3877849"/>
            <a:ext cx="491057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 ever done before?</a:t>
            </a:r>
          </a:p>
        </p:txBody>
      </p:sp>
    </p:spTree>
    <p:extLst>
      <p:ext uri="{BB962C8B-B14F-4D97-AF65-F5344CB8AC3E}">
        <p14:creationId xmlns:p14="http://schemas.microsoft.com/office/powerpoint/2010/main" val="17428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65" grpId="0"/>
      <p:bldP spid="808966" grpId="0"/>
      <p:bldP spid="808967" grpId="0"/>
      <p:bldP spid="808968" grpId="0"/>
      <p:bldP spid="8089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7192-4554-B860-52FC-125CB46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123950"/>
            <a:ext cx="67818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Generative AI can …</a:t>
            </a:r>
            <a:br>
              <a:rPr lang="en-US" sz="3200" b="1" dirty="0">
                <a:solidFill>
                  <a:schemeClr val="accent2"/>
                </a:solidFill>
              </a:rPr>
            </a:br>
            <a:endParaRPr lang="en-US" sz="3200" b="1" dirty="0">
              <a:solidFill>
                <a:schemeClr val="accent2"/>
              </a:solidFill>
            </a:endParaRPr>
          </a:p>
          <a:p>
            <a:pPr marL="692150" indent="-158750">
              <a:lnSpc>
                <a:spcPct val="100000"/>
              </a:lnSpc>
            </a:pPr>
            <a:r>
              <a:rPr lang="en-US" sz="3200" dirty="0"/>
              <a:t>help less skilled people do jobs they would never previously have been able to do </a:t>
            </a:r>
          </a:p>
        </p:txBody>
      </p:sp>
    </p:spTree>
    <p:extLst>
      <p:ext uri="{BB962C8B-B14F-4D97-AF65-F5344CB8AC3E}">
        <p14:creationId xmlns:p14="http://schemas.microsoft.com/office/powerpoint/2010/main" val="237388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56CFD-75A2-0DE3-603F-0A5F1CF62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919" y="1428750"/>
            <a:ext cx="5199312" cy="261996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ECA51A-0004-D4AA-EF7A-40DECADBF422}"/>
              </a:ext>
            </a:extLst>
          </p:cNvPr>
          <p:cNvSpPr txBox="1">
            <a:spLocks/>
          </p:cNvSpPr>
          <p:nvPr/>
        </p:nvSpPr>
        <p:spPr>
          <a:xfrm>
            <a:off x="457200" y="13610"/>
            <a:ext cx="8286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200" b="1" dirty="0">
                <a:solidFill>
                  <a:schemeClr val="accent2"/>
                </a:solidFill>
                <a:latin typeface="+mn-lt"/>
              </a:rPr>
              <a:t>Generating software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695B30-0A22-1E95-CD31-663073D2D7BA}"/>
              </a:ext>
            </a:extLst>
          </p:cNvPr>
          <p:cNvSpPr txBox="1"/>
          <p:nvPr/>
        </p:nvSpPr>
        <p:spPr>
          <a:xfrm>
            <a:off x="714375" y="446968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Recreate a web page from an image of the page</a:t>
            </a:r>
          </a:p>
        </p:txBody>
      </p:sp>
    </p:spTree>
    <p:extLst>
      <p:ext uri="{BB962C8B-B14F-4D97-AF65-F5344CB8AC3E}">
        <p14:creationId xmlns:p14="http://schemas.microsoft.com/office/powerpoint/2010/main" val="1885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CF40-C441-B879-48A4-37AE5C8F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73844"/>
            <a:ext cx="8286750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16486-11B7-3AAC-82A8-5E9B3DEF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0150"/>
            <a:ext cx="8686800" cy="2821781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400" dirty="0">
                <a:latin typeface="+mn-lt"/>
              </a:rPr>
              <a:t>Human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programmers</a:t>
            </a:r>
            <a:r>
              <a:rPr lang="en-US" sz="2400" dirty="0">
                <a:latin typeface="+mn-lt"/>
              </a:rPr>
              <a:t> do the task</a:t>
            </a:r>
          </a:p>
          <a:p>
            <a:pPr marL="775097" lvl="1" indent="-342900"/>
            <a:r>
              <a:rPr lang="en-US" sz="2400" dirty="0">
                <a:latin typeface="+mn-lt"/>
              </a:rPr>
              <a:t>27% faster with this tool than without it</a:t>
            </a:r>
          </a:p>
          <a:p>
            <a:pPr marL="685792" lvl="1" indent="-342900"/>
            <a:endParaRPr lang="en-US" sz="2400" dirty="0">
              <a:latin typeface="+mn-lt"/>
            </a:endParaRPr>
          </a:p>
          <a:p>
            <a:pPr marL="342900" indent="-342900"/>
            <a:r>
              <a:rPr lang="en-US" sz="2400" dirty="0">
                <a:latin typeface="+mn-lt"/>
              </a:rPr>
              <a:t>Human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non-programmers </a:t>
            </a:r>
            <a:r>
              <a:rPr lang="en-US" sz="2400" dirty="0">
                <a:latin typeface="+mn-lt"/>
              </a:rPr>
              <a:t>do the task </a:t>
            </a:r>
          </a:p>
          <a:p>
            <a:pPr marL="775097" lvl="1" indent="-342900"/>
            <a:r>
              <a:rPr lang="en-US" sz="2400" dirty="0">
                <a:latin typeface="+mn-lt"/>
              </a:rPr>
              <a:t>as fast as programmers</a:t>
            </a:r>
          </a:p>
          <a:p>
            <a:pPr marL="775097" lvl="1" indent="-342900"/>
            <a:r>
              <a:rPr lang="en-US" sz="2400" dirty="0">
                <a:latin typeface="+mn-lt"/>
              </a:rPr>
              <a:t>as well as programmers</a:t>
            </a:r>
          </a:p>
          <a:p>
            <a:pPr marL="775097" lvl="1" indent="-342900"/>
            <a:r>
              <a:rPr lang="en-US" sz="2400" dirty="0">
                <a:latin typeface="+mn-lt"/>
              </a:rPr>
              <a:t>less expensively than programmers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F879D-40B2-E07F-D59E-E2DA5E5A0872}"/>
              </a:ext>
            </a:extLst>
          </p:cNvPr>
          <p:cNvSpPr txBox="1"/>
          <p:nvPr/>
        </p:nvSpPr>
        <p:spPr>
          <a:xfrm>
            <a:off x="228601" y="4578519"/>
            <a:ext cx="864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>
                <a:ea typeface="Times New Roman" panose="02020603050405020304" pitchFamily="18" charset="0"/>
              </a:rPr>
              <a:t>Campero</a:t>
            </a:r>
            <a:r>
              <a:rPr lang="en-US" sz="1200" dirty="0">
                <a:ea typeface="Times New Roman" panose="02020603050405020304" pitchFamily="18" charset="0"/>
              </a:rPr>
              <a:t>, A., Vaccaro, M., Song, J., Wen, H., </a:t>
            </a:r>
            <a:r>
              <a:rPr lang="en-US" sz="1200" dirty="0" err="1">
                <a:ea typeface="Times New Roman" panose="02020603050405020304" pitchFamily="18" charset="0"/>
              </a:rPr>
              <a:t>Almaatouq</a:t>
            </a:r>
            <a:r>
              <a:rPr lang="en-US" sz="1200" dirty="0">
                <a:ea typeface="Times New Roman" panose="02020603050405020304" pitchFamily="18" charset="0"/>
              </a:rPr>
              <a:t>, A., &amp; Malone, T. W. </a:t>
            </a:r>
            <a:r>
              <a:rPr lang="en-US" sz="1200" i="1" dirty="0">
                <a:ea typeface="Times New Roman" panose="02020603050405020304" pitchFamily="18" charset="0"/>
              </a:rPr>
              <a:t>A Test for Evaluating Performance in Human-Computer Systems</a:t>
            </a:r>
            <a:r>
              <a:rPr lang="en-US" sz="1200" dirty="0">
                <a:ea typeface="Times New Roman" panose="02020603050405020304" pitchFamily="18" charset="0"/>
              </a:rPr>
              <a:t>, </a:t>
            </a:r>
            <a:r>
              <a:rPr lang="en-US" sz="1200" u="sng" dirty="0"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https://arxiv.org/abs/2206.12390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83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7192-4554-B860-52FC-125CB46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123950"/>
            <a:ext cx="67818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Generative AI can …</a:t>
            </a:r>
            <a:br>
              <a:rPr lang="en-US" sz="3200" b="1" dirty="0">
                <a:solidFill>
                  <a:schemeClr val="accent2"/>
                </a:solidFill>
              </a:rPr>
            </a:br>
            <a:endParaRPr lang="en-US" sz="3200" b="1" dirty="0">
              <a:solidFill>
                <a:schemeClr val="accent2"/>
              </a:solidFill>
            </a:endParaRPr>
          </a:p>
          <a:p>
            <a:pPr marL="692150" indent="-158750">
              <a:lnSpc>
                <a:spcPct val="100000"/>
              </a:lnSpc>
            </a:pPr>
            <a:r>
              <a:rPr lang="en-US" sz="3200" dirty="0"/>
              <a:t>Be used in many ways besides just as tools or assistants for people</a:t>
            </a:r>
          </a:p>
        </p:txBody>
      </p:sp>
    </p:spTree>
    <p:extLst>
      <p:ext uri="{BB962C8B-B14F-4D97-AF65-F5344CB8AC3E}">
        <p14:creationId xmlns:p14="http://schemas.microsoft.com/office/powerpoint/2010/main" val="24731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16AB-C277-BE43-9496-48AB83EE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1"/>
            <a:ext cx="8763000" cy="994172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 err="1">
                <a:solidFill>
                  <a:schemeClr val="accent2"/>
                </a:solidFill>
              </a:rPr>
              <a:t>Supermind</a:t>
            </a:r>
            <a:r>
              <a:rPr lang="en-US" sz="3500" b="1" dirty="0">
                <a:solidFill>
                  <a:schemeClr val="accent2"/>
                </a:solidFill>
              </a:rPr>
              <a:t> Design</a:t>
            </a:r>
            <a:endParaRPr lang="en-US" sz="3500" dirty="0">
              <a:solidFill>
                <a:schemeClr val="accent2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0D8AAB-FAC1-E546-A834-EA1391B7D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80075"/>
            <a:ext cx="8763000" cy="43872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ED7D31"/>
                </a:solidFill>
              </a:rPr>
              <a:t>Basic design moves</a:t>
            </a:r>
          </a:p>
          <a:p>
            <a:pPr marL="981050" lvl="1" indent="0">
              <a:spcBef>
                <a:spcPts val="1200"/>
              </a:spcBef>
              <a:buNone/>
            </a:pPr>
            <a:r>
              <a:rPr lang="en-US" sz="2100" dirty="0"/>
              <a:t>Zoom in – What are the parts of the problem?</a:t>
            </a:r>
          </a:p>
          <a:p>
            <a:pPr marL="981050" lvl="1" indent="0">
              <a:spcBef>
                <a:spcPts val="1200"/>
              </a:spcBef>
              <a:buNone/>
            </a:pPr>
            <a:r>
              <a:rPr lang="en-US" sz="2100" dirty="0"/>
              <a:t>Zoom out – What is the bigger picture in which the problem fits?</a:t>
            </a:r>
          </a:p>
          <a:p>
            <a:pPr marL="981050" lvl="1" indent="0">
              <a:spcBef>
                <a:spcPts val="1200"/>
              </a:spcBef>
              <a:buNone/>
            </a:pPr>
            <a:r>
              <a:rPr lang="en-US" sz="2100" dirty="0"/>
              <a:t>Analogize – What are analogies for this problem?</a:t>
            </a:r>
          </a:p>
          <a:p>
            <a:pPr>
              <a:spcBef>
                <a:spcPts val="1200"/>
              </a:spcBef>
            </a:pPr>
            <a:r>
              <a:rPr lang="en-US" b="1" dirty="0" err="1">
                <a:solidFill>
                  <a:srgbClr val="ED7D31"/>
                </a:solidFill>
              </a:rPr>
              <a:t>Supermind</a:t>
            </a:r>
            <a:r>
              <a:rPr lang="en-US" b="1" dirty="0">
                <a:solidFill>
                  <a:srgbClr val="ED7D31"/>
                </a:solidFill>
              </a:rPr>
              <a:t> design moves</a:t>
            </a:r>
          </a:p>
          <a:p>
            <a:pPr marL="981050" lvl="1" indent="0">
              <a:spcBef>
                <a:spcPts val="1200"/>
              </a:spcBef>
              <a:buNone/>
            </a:pPr>
            <a:r>
              <a:rPr lang="en-US" sz="2100" dirty="0" err="1"/>
              <a:t>Groupify</a:t>
            </a:r>
            <a:r>
              <a:rPr lang="en-US" sz="2100" dirty="0"/>
              <a:t> – How can different kinds of groups help solve the problem?</a:t>
            </a:r>
          </a:p>
          <a:p>
            <a:pPr marL="981050" lvl="1" indent="0">
              <a:spcBef>
                <a:spcPts val="1200"/>
              </a:spcBef>
              <a:buNone/>
            </a:pPr>
            <a:r>
              <a:rPr lang="en-US" sz="2100" dirty="0" err="1"/>
              <a:t>Cognify</a:t>
            </a:r>
            <a:r>
              <a:rPr lang="en-US" sz="2100" dirty="0"/>
              <a:t> – How can the different cognitive processes be done?</a:t>
            </a:r>
          </a:p>
          <a:p>
            <a:pPr marL="981050" lvl="1" indent="0">
              <a:spcBef>
                <a:spcPts val="1200"/>
              </a:spcBef>
              <a:buNone/>
            </a:pPr>
            <a:r>
              <a:rPr lang="en-US" sz="2100" dirty="0" err="1"/>
              <a:t>Technify</a:t>
            </a:r>
            <a:r>
              <a:rPr lang="en-US" sz="2100" dirty="0"/>
              <a:t> – How can technology help solve the problem?</a:t>
            </a:r>
          </a:p>
          <a:p>
            <a:pPr marL="981050" lvl="1" indent="0">
              <a:spcBef>
                <a:spcPts val="1200"/>
              </a:spcBef>
              <a:buNone/>
            </a:pPr>
            <a:r>
              <a:rPr lang="en-US" sz="2100" dirty="0"/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AFA8A7-92EB-794E-BE9C-83A2615D8F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04920" y="1588008"/>
            <a:ext cx="311861" cy="311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3D2949-67D2-8F47-AB7B-5309EC27CD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10628" y="2038591"/>
            <a:ext cx="300445" cy="3004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24D433F-DD25-C74D-95F5-E0B0EA1BDB7F}"/>
              </a:ext>
            </a:extLst>
          </p:cNvPr>
          <p:cNvGrpSpPr/>
          <p:nvPr/>
        </p:nvGrpSpPr>
        <p:grpSpPr>
          <a:xfrm>
            <a:off x="839882" y="2477758"/>
            <a:ext cx="241937" cy="259187"/>
            <a:chOff x="8095543" y="4345773"/>
            <a:chExt cx="396459" cy="424726"/>
          </a:xfrm>
        </p:grpSpPr>
        <p:cxnSp>
          <p:nvCxnSpPr>
            <p:cNvPr id="22" name="Google Shape;719;p38">
              <a:extLst>
                <a:ext uri="{FF2B5EF4-FFF2-40B4-BE49-F238E27FC236}">
                  <a16:creationId xmlns:a16="http://schemas.microsoft.com/office/drawing/2014/main" id="{405D3BA4-8292-AD40-B4EA-4FA7F80E0876}"/>
                </a:ext>
              </a:extLst>
            </p:cNvPr>
            <p:cNvCxnSpPr/>
            <p:nvPr/>
          </p:nvCxnSpPr>
          <p:spPr>
            <a:xfrm rot="5400000" flipH="1">
              <a:off x="8331041" y="4616364"/>
              <a:ext cx="109607" cy="198664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3" name="Google Shape;720;p38">
              <a:extLst>
                <a:ext uri="{FF2B5EF4-FFF2-40B4-BE49-F238E27FC236}">
                  <a16:creationId xmlns:a16="http://schemas.microsoft.com/office/drawing/2014/main" id="{9A96C1D1-64AA-7C4D-A531-3669970E6A60}"/>
                </a:ext>
              </a:extLst>
            </p:cNvPr>
            <p:cNvCxnSpPr/>
            <p:nvPr/>
          </p:nvCxnSpPr>
          <p:spPr>
            <a:xfrm rot="5400000" flipH="1">
              <a:off x="8140071" y="4506757"/>
              <a:ext cx="109607" cy="198664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" name="Google Shape;721;p38">
              <a:extLst>
                <a:ext uri="{FF2B5EF4-FFF2-40B4-BE49-F238E27FC236}">
                  <a16:creationId xmlns:a16="http://schemas.microsoft.com/office/drawing/2014/main" id="{D835BAEC-E06F-5243-A802-CF642E7F60B8}"/>
                </a:ext>
              </a:extLst>
            </p:cNvPr>
            <p:cNvCxnSpPr/>
            <p:nvPr/>
          </p:nvCxnSpPr>
          <p:spPr>
            <a:xfrm rot="16200000">
              <a:off x="8146922" y="4404001"/>
              <a:ext cx="95905" cy="198664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6" name="Google Shape;722;p38">
              <a:extLst>
                <a:ext uri="{FF2B5EF4-FFF2-40B4-BE49-F238E27FC236}">
                  <a16:creationId xmlns:a16="http://schemas.microsoft.com/office/drawing/2014/main" id="{21870F62-6D7B-E247-BD1A-557E13C4B160}"/>
                </a:ext>
              </a:extLst>
            </p:cNvPr>
            <p:cNvCxnSpPr/>
            <p:nvPr/>
          </p:nvCxnSpPr>
          <p:spPr>
            <a:xfrm rot="16200000">
              <a:off x="8334453" y="4297832"/>
              <a:ext cx="109607" cy="205490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pic>
        <p:nvPicPr>
          <p:cNvPr id="28" name="Google Shape;713;p38">
            <a:extLst>
              <a:ext uri="{FF2B5EF4-FFF2-40B4-BE49-F238E27FC236}">
                <a16:creationId xmlns:a16="http://schemas.microsoft.com/office/drawing/2014/main" id="{356F9FD3-62DE-DB43-91CE-630FA23428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277" y="3333656"/>
            <a:ext cx="359146" cy="3064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0" name="Google Shape;714;p38">
            <a:extLst>
              <a:ext uri="{FF2B5EF4-FFF2-40B4-BE49-F238E27FC236}">
                <a16:creationId xmlns:a16="http://schemas.microsoft.com/office/drawing/2014/main" id="{F9C73726-F1F4-D341-90C7-8C1A56ED46D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1282" y="3758320"/>
            <a:ext cx="359136" cy="3064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" name="Google Shape;717;p38">
            <a:extLst>
              <a:ext uri="{FF2B5EF4-FFF2-40B4-BE49-F238E27FC236}">
                <a16:creationId xmlns:a16="http://schemas.microsoft.com/office/drawing/2014/main" id="{39A2E62D-F954-3E40-9C9E-812EE338C01A}"/>
              </a:ext>
            </a:extLst>
          </p:cNvPr>
          <p:cNvPicPr preferRelativeResize="0"/>
          <p:nvPr/>
        </p:nvPicPr>
        <p:blipFill rotWithShape="1">
          <a:blip r:embed="rId7">
            <a:alphaModFix/>
            <a:lum bright="70000" contrast="-70000"/>
          </a:blip>
          <a:srcRect/>
          <a:stretch/>
        </p:blipFill>
        <p:spPr>
          <a:xfrm rot="10800000" flipH="1">
            <a:off x="762000" y="4182977"/>
            <a:ext cx="397700" cy="344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4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2980AC15-B63A-5F17-101A-1469B7D7D9FF}"/>
              </a:ext>
            </a:extLst>
          </p:cNvPr>
          <p:cNvSpPr/>
          <p:nvPr/>
        </p:nvSpPr>
        <p:spPr>
          <a:xfrm>
            <a:off x="188980" y="339970"/>
            <a:ext cx="8787007" cy="4838399"/>
          </a:xfrm>
          <a:prstGeom prst="roundRect">
            <a:avLst/>
          </a:prstGeom>
          <a:solidFill>
            <a:schemeClr val="dk1">
              <a:alpha val="29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393B64-A5E1-422B-B4B3-DC9098C95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6" t="29365" r="16552" b="400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9B1BB0-C53F-40BD-8150-7E4B8EC8D109}"/>
              </a:ext>
            </a:extLst>
          </p:cNvPr>
          <p:cNvSpPr/>
          <p:nvPr/>
        </p:nvSpPr>
        <p:spPr>
          <a:xfrm>
            <a:off x="74680" y="225670"/>
            <a:ext cx="8787007" cy="4838399"/>
          </a:xfrm>
          <a:prstGeom prst="roundRect">
            <a:avLst/>
          </a:prstGeom>
          <a:solidFill>
            <a:schemeClr val="dk1">
              <a:alpha val="29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9551"/>
            <a:ext cx="8286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 err="1">
                <a:solidFill>
                  <a:schemeClr val="accent2"/>
                </a:solidFill>
                <a:latin typeface="+mn-lt"/>
              </a:rPr>
              <a:t>Supermind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types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48415A-D343-47EB-8777-06E15D87C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9" y="1899881"/>
            <a:ext cx="1097928" cy="1117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863ECD-8FDD-4441-850A-5FE1B1BC5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06" y="1810516"/>
            <a:ext cx="1177523" cy="1263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434363-3144-4081-AB6F-830D8BB2D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10" y="1810942"/>
            <a:ext cx="1281441" cy="12631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340249-F1F8-48AB-9324-7A80F719B7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3" y="1810942"/>
            <a:ext cx="1342081" cy="12631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1AA0A9-F695-40C4-9D8D-798C1FC5D557}"/>
              </a:ext>
            </a:extLst>
          </p:cNvPr>
          <p:cNvSpPr txBox="1"/>
          <p:nvPr/>
        </p:nvSpPr>
        <p:spPr>
          <a:xfrm>
            <a:off x="200655" y="1130023"/>
            <a:ext cx="14285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Hierarchies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45F24-8BFB-4812-9C06-0279A0C7AEFC}"/>
              </a:ext>
            </a:extLst>
          </p:cNvPr>
          <p:cNvSpPr txBox="1"/>
          <p:nvPr/>
        </p:nvSpPr>
        <p:spPr>
          <a:xfrm>
            <a:off x="1868213" y="1146196"/>
            <a:ext cx="2057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Democracies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465882-7EDB-4754-872E-E2F645357243}"/>
              </a:ext>
            </a:extLst>
          </p:cNvPr>
          <p:cNvSpPr txBox="1"/>
          <p:nvPr/>
        </p:nvSpPr>
        <p:spPr>
          <a:xfrm>
            <a:off x="4180707" y="1130023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Markets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F0ADF4-47CE-47FE-A959-CCC6A29DD306}"/>
              </a:ext>
            </a:extLst>
          </p:cNvPr>
          <p:cNvSpPr txBox="1"/>
          <p:nvPr/>
        </p:nvSpPr>
        <p:spPr>
          <a:xfrm>
            <a:off x="5653134" y="1130023"/>
            <a:ext cx="16385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Communities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BAEC03-98C0-4306-A4A4-E32EAB08A5F2}"/>
              </a:ext>
            </a:extLst>
          </p:cNvPr>
          <p:cNvSpPr txBox="1"/>
          <p:nvPr/>
        </p:nvSpPr>
        <p:spPr>
          <a:xfrm>
            <a:off x="7430814" y="1130023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Ecosystems</a:t>
            </a:r>
          </a:p>
        </p:txBody>
      </p:sp>
      <p:sp>
        <p:nvSpPr>
          <p:cNvPr id="28" name="Oval 27"/>
          <p:cNvSpPr/>
          <p:nvPr/>
        </p:nvSpPr>
        <p:spPr>
          <a:xfrm>
            <a:off x="7659580" y="1883708"/>
            <a:ext cx="1179455" cy="1169611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434889D6-FC7F-4B5E-A27D-0A0255D7FAA4}"/>
              </a:ext>
            </a:extLst>
          </p:cNvPr>
          <p:cNvSpPr txBox="1">
            <a:spLocks/>
          </p:cNvSpPr>
          <p:nvPr/>
        </p:nvSpPr>
        <p:spPr>
          <a:xfrm>
            <a:off x="-139405" y="4870245"/>
            <a:ext cx="3212405" cy="2595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/>
              <a:t>Copyright 2019 Thomas W. Malone.  All Rights Reserved.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84711E1-AC12-8036-73D9-46AAA3374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7585477" y="1853747"/>
            <a:ext cx="1177523" cy="11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18423" y="2192693"/>
            <a:ext cx="914400" cy="91051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FC41C-7A9E-4F41-91A4-7BEC2655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711" y="2340351"/>
            <a:ext cx="617824" cy="615199"/>
          </a:xfrm>
          <a:prstGeom prst="rect">
            <a:avLst/>
          </a:prstGeom>
          <a:ln w="22225">
            <a:noFill/>
          </a:ln>
        </p:spPr>
      </p:pic>
      <p:sp>
        <p:nvSpPr>
          <p:cNvPr id="8" name="Oval 7"/>
          <p:cNvSpPr/>
          <p:nvPr/>
        </p:nvSpPr>
        <p:spPr>
          <a:xfrm>
            <a:off x="1174082" y="2192693"/>
            <a:ext cx="914400" cy="91051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EEF76D-7817-49C1-8CD0-7E03AD2BB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369" y="2340350"/>
            <a:ext cx="617825" cy="6152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45087" y="2324785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or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34977" y="1200150"/>
            <a:ext cx="3094623" cy="2895600"/>
            <a:chOff x="5134977" y="1200150"/>
            <a:chExt cx="3094623" cy="28956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EAFC41C-7A9E-4F41-91A4-7BEC2655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1088" y="2340351"/>
              <a:ext cx="617824" cy="615199"/>
            </a:xfrm>
            <a:prstGeom prst="rect">
              <a:avLst/>
            </a:prstGeom>
            <a:ln w="22225"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DEEF76D-7817-49C1-8CD0-7E03AD2BB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6746" y="2340350"/>
              <a:ext cx="617825" cy="615201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Oval 40"/>
            <p:cNvSpPr/>
            <p:nvPr/>
          </p:nvSpPr>
          <p:spPr>
            <a:xfrm>
              <a:off x="5134977" y="1200150"/>
              <a:ext cx="3094623" cy="28956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248400" y="2324785"/>
              <a:ext cx="8515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and</a:t>
              </a:r>
            </a:p>
          </p:txBody>
        </p:sp>
      </p:grpSp>
      <p:sp>
        <p:nvSpPr>
          <p:cNvPr id="4" name="&quot;No&quot; Symbol 3"/>
          <p:cNvSpPr/>
          <p:nvPr/>
        </p:nvSpPr>
        <p:spPr>
          <a:xfrm>
            <a:off x="943978" y="1200150"/>
            <a:ext cx="3141246" cy="2895600"/>
          </a:xfrm>
          <a:prstGeom prst="noSmoking">
            <a:avLst>
              <a:gd name="adj" fmla="val 724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81600" y="1200150"/>
            <a:ext cx="3048000" cy="2819401"/>
          </a:xfrm>
          <a:prstGeom prst="ellipse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2980AC15-B63A-5F17-101A-1469B7D7D9FF}"/>
              </a:ext>
            </a:extLst>
          </p:cNvPr>
          <p:cNvSpPr/>
          <p:nvPr/>
        </p:nvSpPr>
        <p:spPr>
          <a:xfrm>
            <a:off x="188980" y="339970"/>
            <a:ext cx="8787007" cy="4838399"/>
          </a:xfrm>
          <a:prstGeom prst="roundRect">
            <a:avLst/>
          </a:prstGeom>
          <a:solidFill>
            <a:schemeClr val="dk1">
              <a:alpha val="29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393B64-A5E1-422B-B4B3-DC9098C95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6" t="29365" r="16552" b="400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9B1BB0-C53F-40BD-8150-7E4B8EC8D109}"/>
              </a:ext>
            </a:extLst>
          </p:cNvPr>
          <p:cNvSpPr/>
          <p:nvPr/>
        </p:nvSpPr>
        <p:spPr>
          <a:xfrm>
            <a:off x="73799" y="339970"/>
            <a:ext cx="8787007" cy="4838399"/>
          </a:xfrm>
          <a:prstGeom prst="roundRect">
            <a:avLst/>
          </a:prstGeom>
          <a:solidFill>
            <a:schemeClr val="dk1">
              <a:alpha val="29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9551"/>
            <a:ext cx="8286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 err="1">
                <a:solidFill>
                  <a:schemeClr val="accent2"/>
                </a:solidFill>
                <a:latin typeface="+mn-lt"/>
              </a:rPr>
              <a:t>Supermind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types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48415A-D343-47EB-8777-06E15D87C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9" y="1899881"/>
            <a:ext cx="1097928" cy="1117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863ECD-8FDD-4441-850A-5FE1B1BC5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06" y="1810516"/>
            <a:ext cx="1177523" cy="1263987"/>
          </a:xfrm>
          <a:prstGeom prst="rect">
            <a:avLst/>
          </a:prstGeom>
          <a:effectLst>
            <a:glow rad="127000">
              <a:schemeClr val="accent2"/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434363-3144-4081-AB6F-830D8BB2D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10" y="1810942"/>
            <a:ext cx="1281441" cy="12631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340249-F1F8-48AB-9324-7A80F719B7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3" y="1810942"/>
            <a:ext cx="1342081" cy="12631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1AA0A9-F695-40C4-9D8D-798C1FC5D557}"/>
              </a:ext>
            </a:extLst>
          </p:cNvPr>
          <p:cNvSpPr txBox="1"/>
          <p:nvPr/>
        </p:nvSpPr>
        <p:spPr>
          <a:xfrm>
            <a:off x="200655" y="1130023"/>
            <a:ext cx="14285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Hierarchies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45F24-8BFB-4812-9C06-0279A0C7AEFC}"/>
              </a:ext>
            </a:extLst>
          </p:cNvPr>
          <p:cNvSpPr txBox="1"/>
          <p:nvPr/>
        </p:nvSpPr>
        <p:spPr>
          <a:xfrm>
            <a:off x="1868213" y="1146196"/>
            <a:ext cx="2057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Democracies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465882-7EDB-4754-872E-E2F645357243}"/>
              </a:ext>
            </a:extLst>
          </p:cNvPr>
          <p:cNvSpPr txBox="1"/>
          <p:nvPr/>
        </p:nvSpPr>
        <p:spPr>
          <a:xfrm>
            <a:off x="4180707" y="1130023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Markets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F0ADF4-47CE-47FE-A959-CCC6A29DD306}"/>
              </a:ext>
            </a:extLst>
          </p:cNvPr>
          <p:cNvSpPr txBox="1"/>
          <p:nvPr/>
        </p:nvSpPr>
        <p:spPr>
          <a:xfrm>
            <a:off x="5653134" y="1130023"/>
            <a:ext cx="16385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Communities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BAEC03-98C0-4306-A4A4-E32EAB08A5F2}"/>
              </a:ext>
            </a:extLst>
          </p:cNvPr>
          <p:cNvSpPr txBox="1"/>
          <p:nvPr/>
        </p:nvSpPr>
        <p:spPr>
          <a:xfrm>
            <a:off x="7430814" y="1130023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Ecosystems</a:t>
            </a:r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434889D6-FC7F-4B5E-A27D-0A0255D7FAA4}"/>
              </a:ext>
            </a:extLst>
          </p:cNvPr>
          <p:cNvSpPr txBox="1">
            <a:spLocks/>
          </p:cNvSpPr>
          <p:nvPr/>
        </p:nvSpPr>
        <p:spPr>
          <a:xfrm>
            <a:off x="-139405" y="4870245"/>
            <a:ext cx="3212405" cy="2595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/>
              <a:t>Copyright 2019 Thomas W. Malone.  All Rights Reserved.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CBEBCC48-6F02-4234-CF88-F8B7E02CB3DF}"/>
              </a:ext>
            </a:extLst>
          </p:cNvPr>
          <p:cNvSpPr/>
          <p:nvPr/>
        </p:nvSpPr>
        <p:spPr>
          <a:xfrm>
            <a:off x="655904" y="3514462"/>
            <a:ext cx="7841177" cy="1334604"/>
          </a:xfrm>
          <a:prstGeom prst="cloudCallout">
            <a:avLst>
              <a:gd name="adj1" fmla="val 1039"/>
              <a:gd name="adj2" fmla="val -77644"/>
            </a:avLst>
          </a:prstGeom>
          <a:solidFill>
            <a:schemeClr val="accent2"/>
          </a:solidFill>
          <a:ln w="730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1584E-32B1-4553-9396-BEAD991D3BD4}"/>
              </a:ext>
            </a:extLst>
          </p:cNvPr>
          <p:cNvSpPr txBox="1"/>
          <p:nvPr/>
        </p:nvSpPr>
        <p:spPr>
          <a:xfrm>
            <a:off x="1001083" y="3893906"/>
            <a:ext cx="733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Generative AI bots as gig workers on the web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795CC64-BAE5-3731-BC7F-FA2F041AA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5477" y="1853747"/>
            <a:ext cx="1177523" cy="11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2980AC15-B63A-5F17-101A-1469B7D7D9FF}"/>
              </a:ext>
            </a:extLst>
          </p:cNvPr>
          <p:cNvSpPr/>
          <p:nvPr/>
        </p:nvSpPr>
        <p:spPr>
          <a:xfrm>
            <a:off x="188980" y="339970"/>
            <a:ext cx="8787007" cy="4838399"/>
          </a:xfrm>
          <a:prstGeom prst="roundRect">
            <a:avLst/>
          </a:prstGeom>
          <a:solidFill>
            <a:schemeClr val="dk1">
              <a:alpha val="29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393B64-A5E1-422B-B4B3-DC9098C95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6" t="29365" r="16552" b="400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9B1BB0-C53F-40BD-8150-7E4B8EC8D109}"/>
              </a:ext>
            </a:extLst>
          </p:cNvPr>
          <p:cNvSpPr/>
          <p:nvPr/>
        </p:nvSpPr>
        <p:spPr>
          <a:xfrm>
            <a:off x="74680" y="225670"/>
            <a:ext cx="8787007" cy="4838399"/>
          </a:xfrm>
          <a:prstGeom prst="roundRect">
            <a:avLst/>
          </a:prstGeom>
          <a:solidFill>
            <a:schemeClr val="dk1">
              <a:alpha val="29000"/>
            </a:schemeClr>
          </a:solidFill>
          <a:ln>
            <a:noFill/>
          </a:ln>
          <a:effectLst>
            <a:softEdge rad="4318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9551"/>
            <a:ext cx="8286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 err="1">
                <a:solidFill>
                  <a:schemeClr val="accent2"/>
                </a:solidFill>
                <a:latin typeface="+mn-lt"/>
              </a:rPr>
              <a:t>Supermind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types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48415A-D343-47EB-8777-06E15D87C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9" y="1899881"/>
            <a:ext cx="1097928" cy="1117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863ECD-8FDD-4441-850A-5FE1B1BC5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06" y="1810516"/>
            <a:ext cx="1177523" cy="1263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434363-3144-4081-AB6F-830D8BB2D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10" y="1810942"/>
            <a:ext cx="1281441" cy="1263134"/>
          </a:xfrm>
          <a:prstGeom prst="rect">
            <a:avLst/>
          </a:prstGeom>
          <a:effectLst>
            <a:glow rad="127000">
              <a:schemeClr val="accent2"/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340249-F1F8-48AB-9324-7A80F719B7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3" y="1810942"/>
            <a:ext cx="1342081" cy="12631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1AA0A9-F695-40C4-9D8D-798C1FC5D557}"/>
              </a:ext>
            </a:extLst>
          </p:cNvPr>
          <p:cNvSpPr txBox="1"/>
          <p:nvPr/>
        </p:nvSpPr>
        <p:spPr>
          <a:xfrm>
            <a:off x="200655" y="1130023"/>
            <a:ext cx="14285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Hierarchies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45F24-8BFB-4812-9C06-0279A0C7AEFC}"/>
              </a:ext>
            </a:extLst>
          </p:cNvPr>
          <p:cNvSpPr txBox="1"/>
          <p:nvPr/>
        </p:nvSpPr>
        <p:spPr>
          <a:xfrm>
            <a:off x="1868213" y="1146196"/>
            <a:ext cx="2057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Democracies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465882-7EDB-4754-872E-E2F645357243}"/>
              </a:ext>
            </a:extLst>
          </p:cNvPr>
          <p:cNvSpPr txBox="1"/>
          <p:nvPr/>
        </p:nvSpPr>
        <p:spPr>
          <a:xfrm>
            <a:off x="4180707" y="1130023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Markets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F0ADF4-47CE-47FE-A959-CCC6A29DD306}"/>
              </a:ext>
            </a:extLst>
          </p:cNvPr>
          <p:cNvSpPr txBox="1"/>
          <p:nvPr/>
        </p:nvSpPr>
        <p:spPr>
          <a:xfrm>
            <a:off x="5653134" y="1130023"/>
            <a:ext cx="16385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Communities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BAEC03-98C0-4306-A4A4-E32EAB08A5F2}"/>
              </a:ext>
            </a:extLst>
          </p:cNvPr>
          <p:cNvSpPr txBox="1"/>
          <p:nvPr/>
        </p:nvSpPr>
        <p:spPr>
          <a:xfrm>
            <a:off x="7430814" y="1130023"/>
            <a:ext cx="14574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Ecosystems</a:t>
            </a:r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434889D6-FC7F-4B5E-A27D-0A0255D7FAA4}"/>
              </a:ext>
            </a:extLst>
          </p:cNvPr>
          <p:cNvSpPr txBox="1">
            <a:spLocks/>
          </p:cNvSpPr>
          <p:nvPr/>
        </p:nvSpPr>
        <p:spPr>
          <a:xfrm>
            <a:off x="-139405" y="4870245"/>
            <a:ext cx="3212405" cy="2595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/>
              <a:t>Copyright 2019 Thomas W. Malone.  All Rights Reserved.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ADD7A8EA-3A8A-4050-7720-730E7458C61A}"/>
              </a:ext>
            </a:extLst>
          </p:cNvPr>
          <p:cNvSpPr/>
          <p:nvPr/>
        </p:nvSpPr>
        <p:spPr>
          <a:xfrm>
            <a:off x="362115" y="3383825"/>
            <a:ext cx="8556722" cy="1655381"/>
          </a:xfrm>
          <a:prstGeom prst="cloudCallout">
            <a:avLst>
              <a:gd name="adj1" fmla="val 18517"/>
              <a:gd name="adj2" fmla="val -77297"/>
            </a:avLst>
          </a:prstGeom>
          <a:solidFill>
            <a:schemeClr val="accent2"/>
          </a:solidFill>
          <a:ln w="730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FEDCE-2395-F0B4-0A96-3834669DD6AF}"/>
              </a:ext>
            </a:extLst>
          </p:cNvPr>
          <p:cNvSpPr txBox="1"/>
          <p:nvPr/>
        </p:nvSpPr>
        <p:spPr>
          <a:xfrm>
            <a:off x="904429" y="3700978"/>
            <a:ext cx="7924082" cy="938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Groups of people </a:t>
            </a:r>
            <a:r>
              <a:rPr lang="en-US" sz="2798" dirty="0"/>
              <a:t>and</a:t>
            </a:r>
            <a:r>
              <a:rPr lang="en-US" sz="2700" dirty="0"/>
              <a:t> generative AI systems were jointly editing documents (like on Wikipedia)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C364634-A361-EAE1-220E-BE96C5C57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7585477" y="1853747"/>
            <a:ext cx="1177523" cy="11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7192-4554-B860-52FC-125CB46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123950"/>
            <a:ext cx="67818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Generative AI can …</a:t>
            </a:r>
            <a:br>
              <a:rPr lang="en-US" sz="3200" b="1" dirty="0">
                <a:solidFill>
                  <a:schemeClr val="accent2"/>
                </a:solidFill>
              </a:rPr>
            </a:br>
            <a:endParaRPr lang="en-US" sz="3200" b="1" dirty="0">
              <a:solidFill>
                <a:schemeClr val="accent2"/>
              </a:solidFill>
            </a:endParaRPr>
          </a:p>
          <a:p>
            <a:pPr marL="692150" indent="-158750">
              <a:lnSpc>
                <a:spcPct val="100000"/>
              </a:lnSpc>
            </a:pPr>
            <a:r>
              <a:rPr lang="en-US" sz="3200" dirty="0"/>
              <a:t>Help people be creative in many interesting ways</a:t>
            </a:r>
          </a:p>
        </p:txBody>
      </p:sp>
    </p:spTree>
    <p:extLst>
      <p:ext uri="{BB962C8B-B14F-4D97-AF65-F5344CB8AC3E}">
        <p14:creationId xmlns:p14="http://schemas.microsoft.com/office/powerpoint/2010/main" val="17374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ECA51A-0004-D4AA-EF7A-40DECADBF422}"/>
              </a:ext>
            </a:extLst>
          </p:cNvPr>
          <p:cNvSpPr txBox="1">
            <a:spLocks/>
          </p:cNvSpPr>
          <p:nvPr/>
        </p:nvSpPr>
        <p:spPr>
          <a:xfrm>
            <a:off x="381000" y="13610"/>
            <a:ext cx="8286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200" b="1" dirty="0">
                <a:solidFill>
                  <a:schemeClr val="accent2"/>
                </a:solidFill>
                <a:latin typeface="+mn-lt"/>
              </a:rPr>
              <a:t>Early stage product design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13FCAE3-E3F3-824D-8AAA-9E85F5AD4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7236" y="1223401"/>
            <a:ext cx="3134278" cy="31242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CD5865-4CB0-42DC-CBD3-00ACE101B431}"/>
              </a:ext>
            </a:extLst>
          </p:cNvPr>
          <p:cNvSpPr txBox="1"/>
          <p:nvPr/>
        </p:nvSpPr>
        <p:spPr>
          <a:xfrm>
            <a:off x="381000" y="4563221"/>
            <a:ext cx="828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Produce inspirational images for designing a “chair for children”</a:t>
            </a:r>
          </a:p>
        </p:txBody>
      </p:sp>
    </p:spTree>
    <p:extLst>
      <p:ext uri="{BB962C8B-B14F-4D97-AF65-F5344CB8AC3E}">
        <p14:creationId xmlns:p14="http://schemas.microsoft.com/office/powerpoint/2010/main" val="18817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34A79-C7F2-0903-7D8C-542A1E255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305" y="1481810"/>
            <a:ext cx="5482623" cy="2675165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+mn-lt"/>
              </a:rPr>
              <a:t>Users found this significantly more </a:t>
            </a:r>
          </a:p>
          <a:p>
            <a:pPr marL="735806" lvl="1" indent="-346472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inspiring, enjoyable, and useful</a:t>
            </a:r>
          </a:p>
          <a:p>
            <a:pPr marL="804863" lvl="1" indent="-393700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+mn-lt"/>
              </a:rPr>
              <a:t>compared to using traditional image search (Pinterest)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95293-EE83-6B28-BD17-05CC74B73764}"/>
              </a:ext>
            </a:extLst>
          </p:cNvPr>
          <p:cNvSpPr txBox="1"/>
          <p:nvPr/>
        </p:nvSpPr>
        <p:spPr>
          <a:xfrm>
            <a:off x="250935" y="4512979"/>
            <a:ext cx="864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ea typeface="Times New Roman" panose="02020603050405020304" pitchFamily="18" charset="0"/>
              </a:rPr>
              <a:t>Cai, A., Rick, S. R., ,Heyman, J., Zhang, Y., </a:t>
            </a:r>
            <a:r>
              <a:rPr lang="en-US" sz="1200" dirty="0" err="1">
                <a:ea typeface="Times New Roman" panose="02020603050405020304" pitchFamily="18" charset="0"/>
              </a:rPr>
              <a:t>Filipowicz</a:t>
            </a:r>
            <a:r>
              <a:rPr lang="en-US" sz="1200" dirty="0">
                <a:ea typeface="Times New Roman" panose="02020603050405020304" pitchFamily="18" charset="0"/>
              </a:rPr>
              <a:t>, A., Kong, M., </a:t>
            </a:r>
            <a:r>
              <a:rPr lang="en-US" sz="1200" dirty="0" err="1">
                <a:ea typeface="Times New Roman" panose="02020603050405020304" pitchFamily="18" charset="0"/>
              </a:rPr>
              <a:t>Klenk</a:t>
            </a:r>
            <a:r>
              <a:rPr lang="en-US" sz="1200" dirty="0">
                <a:ea typeface="Times New Roman" panose="02020603050405020304" pitchFamily="18" charset="0"/>
              </a:rPr>
              <a:t>, M., Malone, T., </a:t>
            </a:r>
            <a:r>
              <a:rPr lang="en-US" sz="1200" dirty="0" err="1">
                <a:ea typeface="Times New Roman" panose="02020603050405020304" pitchFamily="18" charset="0"/>
              </a:rPr>
              <a:t>DesignAID</a:t>
            </a:r>
            <a:r>
              <a:rPr lang="en-US" sz="1200" dirty="0">
                <a:ea typeface="Times New Roman" panose="02020603050405020304" pitchFamily="18" charset="0"/>
              </a:rPr>
              <a:t>: Using generative AI and semantic diversity for design inspiration, ACM Collective Intelligence Conference 2023, November 6 – 9, 2023, Delft, Netherlands.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632DAF-0FB1-80ED-D2C0-1A345E0A9BFC}"/>
              </a:ext>
            </a:extLst>
          </p:cNvPr>
          <p:cNvGrpSpPr/>
          <p:nvPr/>
        </p:nvGrpSpPr>
        <p:grpSpPr>
          <a:xfrm>
            <a:off x="476250" y="1481810"/>
            <a:ext cx="2764064" cy="2480590"/>
            <a:chOff x="188687" y="959421"/>
            <a:chExt cx="4431895" cy="4302496"/>
          </a:xfrm>
        </p:grpSpPr>
        <p:pic>
          <p:nvPicPr>
            <p:cNvPr id="4" name="Picture 3" descr="A graph of different sizes and colors&#10;&#10;Description automatically generated with medium confidence">
              <a:extLst>
                <a:ext uri="{FF2B5EF4-FFF2-40B4-BE49-F238E27FC236}">
                  <a16:creationId xmlns:a16="http://schemas.microsoft.com/office/drawing/2014/main" id="{35771931-6A87-8C65-85B2-AD86A194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87" y="959421"/>
              <a:ext cx="4431895" cy="43024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44B234-59A2-9644-1A29-BCC59A5AE34F}"/>
                </a:ext>
              </a:extLst>
            </p:cNvPr>
            <p:cNvSpPr/>
            <p:nvPr/>
          </p:nvSpPr>
          <p:spPr>
            <a:xfrm>
              <a:off x="885372" y="2206171"/>
              <a:ext cx="217714" cy="2423886"/>
            </a:xfrm>
            <a:prstGeom prst="rect">
              <a:avLst/>
            </a:prstGeom>
            <a:solidFill>
              <a:srgbClr val="9D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77EA61-4A69-03B7-82A9-222FE271BFD8}"/>
                </a:ext>
              </a:extLst>
            </p:cNvPr>
            <p:cNvSpPr/>
            <p:nvPr/>
          </p:nvSpPr>
          <p:spPr>
            <a:xfrm>
              <a:off x="1328058" y="2155375"/>
              <a:ext cx="217714" cy="2474682"/>
            </a:xfrm>
            <a:prstGeom prst="rect">
              <a:avLst/>
            </a:prstGeom>
            <a:solidFill>
              <a:srgbClr val="9D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0E73B1-CB90-999C-BE4A-F2FCF9C0AD75}"/>
                </a:ext>
              </a:extLst>
            </p:cNvPr>
            <p:cNvSpPr/>
            <p:nvPr/>
          </p:nvSpPr>
          <p:spPr>
            <a:xfrm>
              <a:off x="1966686" y="2097313"/>
              <a:ext cx="217714" cy="2518229"/>
            </a:xfrm>
            <a:prstGeom prst="rect">
              <a:avLst/>
            </a:prstGeom>
            <a:solidFill>
              <a:srgbClr val="9D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923869-2933-9E18-587F-A47A924B0C50}"/>
                </a:ext>
              </a:extLst>
            </p:cNvPr>
            <p:cNvSpPr/>
            <p:nvPr/>
          </p:nvSpPr>
          <p:spPr>
            <a:xfrm>
              <a:off x="2438401" y="1756228"/>
              <a:ext cx="232228" cy="2844800"/>
            </a:xfrm>
            <a:prstGeom prst="rect">
              <a:avLst/>
            </a:prstGeom>
            <a:solidFill>
              <a:srgbClr val="9D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290A34-D6CD-B97A-3809-10C9197DE94B}"/>
                </a:ext>
              </a:extLst>
            </p:cNvPr>
            <p:cNvSpPr/>
            <p:nvPr/>
          </p:nvSpPr>
          <p:spPr>
            <a:xfrm>
              <a:off x="3039634" y="2460171"/>
              <a:ext cx="232227" cy="2169886"/>
            </a:xfrm>
            <a:prstGeom prst="rect">
              <a:avLst/>
            </a:prstGeom>
            <a:solidFill>
              <a:srgbClr val="9D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736745-4AD3-B87D-DB9E-039DCA80A9C5}"/>
                </a:ext>
              </a:extLst>
            </p:cNvPr>
            <p:cNvSpPr/>
            <p:nvPr/>
          </p:nvSpPr>
          <p:spPr>
            <a:xfrm>
              <a:off x="3525862" y="2097312"/>
              <a:ext cx="232227" cy="2518229"/>
            </a:xfrm>
            <a:prstGeom prst="rect">
              <a:avLst/>
            </a:prstGeom>
            <a:solidFill>
              <a:srgbClr val="9D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F2C695-23D1-7471-BA43-C272BE8C219D}"/>
                </a:ext>
              </a:extLst>
            </p:cNvPr>
            <p:cNvSpPr/>
            <p:nvPr/>
          </p:nvSpPr>
          <p:spPr>
            <a:xfrm>
              <a:off x="3971621" y="3120572"/>
              <a:ext cx="155473" cy="203199"/>
            </a:xfrm>
            <a:prstGeom prst="rect">
              <a:avLst/>
            </a:prstGeom>
            <a:solidFill>
              <a:srgbClr val="9D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C9831E4-A3E5-3520-118E-855AB2F00F9A}"/>
              </a:ext>
            </a:extLst>
          </p:cNvPr>
          <p:cNvSpPr txBox="1">
            <a:spLocks/>
          </p:cNvSpPr>
          <p:nvPr/>
        </p:nvSpPr>
        <p:spPr>
          <a:xfrm>
            <a:off x="476250" y="273844"/>
            <a:ext cx="8286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>
                <a:solidFill>
                  <a:schemeClr val="accent2"/>
                </a:solidFill>
              </a:rPr>
              <a:t>Results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FF0F-9112-F8D9-FAEE-BE7CD527C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31" y="13691"/>
            <a:ext cx="8286750" cy="99417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accent2"/>
                </a:solidFill>
              </a:rPr>
              <a:t>Supermind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Ideator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C5673-337B-CBD4-A4E9-F093355D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30" y="915718"/>
            <a:ext cx="6999940" cy="3495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DA1AA-E079-E9BA-323C-CA5789846C28}"/>
              </a:ext>
            </a:extLst>
          </p:cNvPr>
          <p:cNvSpPr txBox="1"/>
          <p:nvPr/>
        </p:nvSpPr>
        <p:spPr>
          <a:xfrm>
            <a:off x="0" y="4624559"/>
            <a:ext cx="921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Rick, S. R.,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Giacomelli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G., Wen, H.,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Laubacher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 J.,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Taubenslag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N., Heyman, J. L., Knicker, M. S.,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Jeddi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Maier,H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Dwyer, S.,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Ragupath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P., &amp; Malone, T. W.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Supermind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Ideator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Exploring generative AI to support creative problem-solving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arXiv:2311.01937, November 2023.</a:t>
            </a:r>
          </a:p>
        </p:txBody>
      </p:sp>
    </p:spTree>
    <p:extLst>
      <p:ext uri="{BB962C8B-B14F-4D97-AF65-F5344CB8AC3E}">
        <p14:creationId xmlns:p14="http://schemas.microsoft.com/office/powerpoint/2010/main" val="8932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BBA5D-D25C-2552-CC85-D9FA240F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7863"/>
            <a:ext cx="8686800" cy="377368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2400"/>
              </a:spcBef>
            </a:pPr>
            <a:r>
              <a:rPr lang="en-US" sz="2400" dirty="0">
                <a:latin typeface="+mn-lt"/>
              </a:rPr>
              <a:t>AI should not just replace people; it should help people do things that were never possible before.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</a:pPr>
            <a:r>
              <a:rPr lang="en-US" sz="2400" dirty="0">
                <a:latin typeface="+mn-lt"/>
              </a:rPr>
              <a:t>We will need to learn how to work productively with a new “species” of intelligence on our planet</a:t>
            </a:r>
          </a:p>
          <a:p>
            <a:pPr marL="685800" lvl="1" indent="-342900">
              <a:lnSpc>
                <a:spcPct val="100000"/>
              </a:lnSpc>
              <a:spcBef>
                <a:spcPts val="2400"/>
              </a:spcBef>
            </a:pPr>
            <a:endParaRPr lang="en-US" sz="2100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C7EFAF-B0BF-1537-CDEC-502C767F7709}"/>
              </a:ext>
            </a:extLst>
          </p:cNvPr>
          <p:cNvSpPr txBox="1">
            <a:spLocks/>
          </p:cNvSpPr>
          <p:nvPr/>
        </p:nvSpPr>
        <p:spPr>
          <a:xfrm>
            <a:off x="382531" y="13691"/>
            <a:ext cx="8286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b="1" dirty="0">
                <a:solidFill>
                  <a:schemeClr val="accent2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951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07" y="2477868"/>
            <a:ext cx="6019984" cy="2693434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WANG Hai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Ph.D.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in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Operations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Research,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MIT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Associate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Professor,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School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of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Computing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and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Information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Systems</a:t>
            </a:r>
          </a:p>
          <a:p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Singapore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Management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University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V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isiting Professor, </a:t>
            </a:r>
            <a:r>
              <a:rPr lang="en-SG" altLang="zh-CN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Heinz College of Information Systems &amp; Public Policy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Carnegie Mellon University 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</a:rPr>
              <a:t>http://wang-hai.net/</a:t>
            </a:r>
            <a:endParaRPr lang="en-US" sz="135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8373" y="1129448"/>
            <a:ext cx="6567255" cy="110251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2400" b="1" kern="1000" dirty="0">
                <a:solidFill>
                  <a:schemeClr val="bg1"/>
                </a:solidFill>
                <a:latin typeface="Times New Roman" panose="02020603050405020304" pitchFamily="18" charset="0"/>
                <a:ea typeface="方正行黑简体" panose="02010600030101010101" charset="-122"/>
                <a:cs typeface="Times New Roman" panose="02020603050405020304" pitchFamily="18" charset="0"/>
              </a:rPr>
              <a:t>Human-AI Team in Work:</a:t>
            </a:r>
            <a:br>
              <a:rPr lang="en-US" altLang="zh-CN" sz="2400" b="1" kern="1000" dirty="0">
                <a:solidFill>
                  <a:schemeClr val="bg1"/>
                </a:solidFill>
                <a:latin typeface="Times New Roman" panose="02020603050405020304" pitchFamily="18" charset="0"/>
                <a:ea typeface="方正行黑简体" panose="02010600030101010101" charset="-122"/>
                <a:cs typeface="Times New Roman" panose="02020603050405020304" pitchFamily="18" charset="0"/>
              </a:rPr>
            </a:br>
            <a:r>
              <a:rPr lang="en-US" altLang="zh-CN" sz="2400" b="1" kern="1000" dirty="0">
                <a:solidFill>
                  <a:schemeClr val="bg1"/>
                </a:solidFill>
                <a:latin typeface="Times New Roman" panose="02020603050405020304" pitchFamily="18" charset="0"/>
                <a:ea typeface="方正行黑简体" panose="02010600030101010101" charset="-122"/>
                <a:cs typeface="Times New Roman" panose="02020603050405020304" pitchFamily="18" charset="0"/>
              </a:rPr>
              <a:t>Observations from a Delivery 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ECECF-8B89-EA4F-BF3F-D59A78EB63AA}"/>
              </a:ext>
            </a:extLst>
          </p:cNvPr>
          <p:cNvSpPr txBox="1"/>
          <p:nvPr/>
        </p:nvSpPr>
        <p:spPr>
          <a:xfrm>
            <a:off x="10364189" y="366056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778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4300"/>
            <a:ext cx="6343650" cy="857250"/>
          </a:xfrm>
        </p:spPr>
        <p:txBody>
          <a:bodyPr>
            <a:noAutofit/>
          </a:bodyPr>
          <a:lstStyle/>
          <a:p>
            <a:r>
              <a:rPr lang="en-US" b="1" dirty="0"/>
              <a:t>Human-AI Team in Platform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3051" y="1085849"/>
            <a:ext cx="5880521" cy="3092774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US" altLang="zh-CN" sz="1800" dirty="0"/>
              <a:t>Platform Economy</a:t>
            </a:r>
            <a:endParaRPr lang="zh-CN" altLang="en-US" sz="1800" dirty="0"/>
          </a:p>
          <a:p>
            <a:pPr lvl="1">
              <a:buClr>
                <a:srgbClr val="C00000"/>
              </a:buClr>
            </a:pPr>
            <a:r>
              <a:rPr lang="en-SG" altLang="zh-CN" sz="1650" dirty="0"/>
              <a:t>Ride-hailing &amp; food delivery</a:t>
            </a:r>
          </a:p>
          <a:p>
            <a:pPr lvl="1">
              <a:buClr>
                <a:srgbClr val="C00000"/>
              </a:buClr>
            </a:pPr>
            <a:r>
              <a:rPr lang="en-SG" altLang="zh-CN" sz="1650" dirty="0"/>
              <a:t>AI (algorithms) for platform operations</a:t>
            </a:r>
          </a:p>
          <a:p>
            <a:pPr lvl="1">
              <a:buClr>
                <a:srgbClr val="C00000"/>
              </a:buClr>
            </a:pPr>
            <a:r>
              <a:rPr lang="en-SG" altLang="zh-CN" sz="1650" dirty="0"/>
              <a:t>Human freelancers &amp; workers</a:t>
            </a:r>
          </a:p>
          <a:p>
            <a:pPr>
              <a:buClr>
                <a:srgbClr val="C00000"/>
              </a:buClr>
            </a:pPr>
            <a:r>
              <a:rPr lang="en-US" altLang="zh-CN" sz="1800" dirty="0"/>
              <a:t>Human Compliance to AI (or not?)</a:t>
            </a:r>
            <a:endParaRPr lang="zh-CN" altLang="en-US" sz="1800" dirty="0"/>
          </a:p>
          <a:p>
            <a:pPr lvl="1">
              <a:buClr>
                <a:srgbClr val="C00000"/>
              </a:buClr>
            </a:pPr>
            <a:r>
              <a:rPr lang="en-SG" altLang="zh-CN" sz="1650" dirty="0"/>
              <a:t>AI (algorithm) recommends route</a:t>
            </a:r>
          </a:p>
          <a:p>
            <a:pPr lvl="1">
              <a:buClr>
                <a:srgbClr val="C00000"/>
              </a:buClr>
            </a:pPr>
            <a:r>
              <a:rPr lang="en-SG" altLang="zh-CN" sz="1650" dirty="0"/>
              <a:t>Human (drivers) choose individual route</a:t>
            </a:r>
            <a:endParaRPr lang="zh-CN" altLang="en-US" sz="1650" dirty="0"/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Do drivers follow the AI recommendation?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What’s the corresponding performance of drivers?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How to improve the systems?</a:t>
            </a:r>
          </a:p>
        </p:txBody>
      </p:sp>
      <p:pic>
        <p:nvPicPr>
          <p:cNvPr id="6" name="Picture 2" descr="UberEats">
            <a:extLst>
              <a:ext uri="{FF2B5EF4-FFF2-40B4-BE49-F238E27FC236}">
                <a16:creationId xmlns:a16="http://schemas.microsoft.com/office/drawing/2014/main" id="{8DF22213-C93E-DB57-F0E4-A6032DCE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679" y="4164435"/>
            <a:ext cx="679488" cy="619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美团">
            <a:extLst>
              <a:ext uri="{FF2B5EF4-FFF2-40B4-BE49-F238E27FC236}">
                <a16:creationId xmlns:a16="http://schemas.microsoft.com/office/drawing/2014/main" id="{5810C65C-AD5D-DB33-00F2-8FA0FC9D3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93"/>
          <a:stretch/>
        </p:blipFill>
        <p:spPr bwMode="auto">
          <a:xfrm>
            <a:off x="6171722" y="4157873"/>
            <a:ext cx="718457" cy="6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E0EC8C7-5835-8731-8C17-32AFF68B3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8497"/>
          <a:stretch/>
        </p:blipFill>
        <p:spPr bwMode="auto">
          <a:xfrm>
            <a:off x="5032860" y="4157873"/>
            <a:ext cx="679489" cy="619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E43F8-DFB3-B082-4A56-6A1EDD059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16214" r="21704" b="24269"/>
          <a:stretch/>
        </p:blipFill>
        <p:spPr>
          <a:xfrm>
            <a:off x="2411719" y="4178623"/>
            <a:ext cx="988382" cy="56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4300"/>
            <a:ext cx="6343650" cy="857250"/>
          </a:xfrm>
        </p:spPr>
        <p:txBody>
          <a:bodyPr>
            <a:noAutofit/>
          </a:bodyPr>
          <a:lstStyle/>
          <a:p>
            <a:r>
              <a:rPr lang="en-US" b="1" dirty="0"/>
              <a:t>Observations from a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3050" y="1085850"/>
            <a:ext cx="4448797" cy="3607636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C00000"/>
              </a:buClr>
            </a:pPr>
            <a:r>
              <a:rPr lang="en-US" altLang="zh-CN" dirty="0"/>
              <a:t>AI vs. Human</a:t>
            </a:r>
          </a:p>
          <a:p>
            <a:pPr lvl="1">
              <a:buClr>
                <a:srgbClr val="C00000"/>
              </a:buClr>
            </a:pPr>
            <a:r>
              <a:rPr lang="en-US" altLang="zh-CN" dirty="0"/>
              <a:t>AI algorithm: Minimize total distance (system)</a:t>
            </a:r>
          </a:p>
          <a:p>
            <a:pPr lvl="1">
              <a:buClr>
                <a:srgbClr val="C00000"/>
              </a:buClr>
            </a:pPr>
            <a:r>
              <a:rPr lang="en-US" altLang="zh-CN" dirty="0"/>
              <a:t>Human drivers: Minimize total distance + order late rate (individual)</a:t>
            </a:r>
          </a:p>
          <a:p>
            <a:pPr>
              <a:buClr>
                <a:srgbClr val="C00000"/>
              </a:buClr>
            </a:pPr>
            <a:r>
              <a:rPr lang="en-SG" altLang="zh-CN" dirty="0"/>
              <a:t>Empirical Observations</a:t>
            </a:r>
          </a:p>
          <a:p>
            <a:pPr lvl="1">
              <a:buClr>
                <a:srgbClr val="C00000"/>
              </a:buClr>
            </a:pPr>
            <a:r>
              <a:rPr lang="en-SG" altLang="zh-CN" dirty="0"/>
              <a:t>Operational data from a platform</a:t>
            </a:r>
          </a:p>
          <a:p>
            <a:pPr lvl="1">
              <a:buClr>
                <a:srgbClr val="C00000"/>
              </a:buClr>
            </a:pPr>
            <a:r>
              <a:rPr lang="en-SG" altLang="zh-CN" i="1" dirty="0"/>
              <a:t>X</a:t>
            </a:r>
            <a:r>
              <a:rPr lang="en-SG" altLang="zh-CN" dirty="0"/>
              <a:t>: characteristics of orders &amp; drivers</a:t>
            </a:r>
          </a:p>
          <a:p>
            <a:pPr lvl="1">
              <a:buClr>
                <a:srgbClr val="C00000"/>
              </a:buClr>
            </a:pPr>
            <a:r>
              <a:rPr lang="en-SG" altLang="zh-CN" i="1" dirty="0"/>
              <a:t>Y</a:t>
            </a:r>
            <a:r>
              <a:rPr lang="en-SG" altLang="zh-CN" dirty="0"/>
              <a:t>: quantified difference between actual &amp; recommended routes</a:t>
            </a:r>
          </a:p>
          <a:p>
            <a:pPr lvl="1">
              <a:buClr>
                <a:srgbClr val="C00000"/>
              </a:buClr>
            </a:pPr>
            <a:r>
              <a:rPr lang="en-SG" altLang="zh-CN" dirty="0"/>
              <a:t>Rookie drivers: follow AI recommendation; small route difference; higher order late rate</a:t>
            </a:r>
          </a:p>
          <a:p>
            <a:pPr lvl="1">
              <a:buClr>
                <a:srgbClr val="C00000"/>
              </a:buClr>
            </a:pPr>
            <a:r>
              <a:rPr lang="en-SG" altLang="zh-CN" dirty="0"/>
              <a:t>Experienced drivers: autonomous routing; large route difference; lower order late rate</a:t>
            </a:r>
          </a:p>
        </p:txBody>
      </p:sp>
      <p:pic>
        <p:nvPicPr>
          <p:cNvPr id="5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5424E532-7826-0AC9-C27D-37C1C148D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r="6850" b="29196"/>
          <a:stretch/>
        </p:blipFill>
        <p:spPr>
          <a:xfrm>
            <a:off x="5991847" y="1045151"/>
            <a:ext cx="1921388" cy="2614593"/>
          </a:xfrm>
          <a:prstGeom prst="rect">
            <a:avLst/>
          </a:prstGeom>
        </p:spPr>
      </p:pic>
      <p:pic>
        <p:nvPicPr>
          <p:cNvPr id="7" name="Content Placeholder 10" descr="A picture containing outdoor&#10;&#10;Description automatically generated">
            <a:extLst>
              <a:ext uri="{FF2B5EF4-FFF2-40B4-BE49-F238E27FC236}">
                <a16:creationId xmlns:a16="http://schemas.microsoft.com/office/drawing/2014/main" id="{78A5AC93-AB57-763D-A766-462A3FC10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77" y="3608685"/>
            <a:ext cx="1448036" cy="10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047750"/>
            <a:ext cx="73914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2"/>
                </a:solidFill>
              </a:rPr>
              <a:t>Superminds</a:t>
            </a:r>
            <a:r>
              <a:rPr lang="en-US" sz="4000" dirty="0"/>
              <a:t> </a:t>
            </a:r>
            <a:r>
              <a:rPr lang="mr-IN" sz="4000" dirty="0"/>
              <a:t>–</a:t>
            </a:r>
            <a:r>
              <a:rPr lang="en-US" sz="4000" dirty="0"/>
              <a:t> </a:t>
            </a:r>
          </a:p>
          <a:p>
            <a:pPr marL="342900" lvl="1" indent="0">
              <a:buNone/>
            </a:pPr>
            <a:br>
              <a:rPr lang="en-US" sz="3600" dirty="0"/>
            </a:br>
            <a:r>
              <a:rPr lang="en-US" sz="3600" dirty="0"/>
              <a:t>Groups of individuals acting together in ways that seem intelligent </a:t>
            </a:r>
          </a:p>
        </p:txBody>
      </p:sp>
    </p:spTree>
    <p:extLst>
      <p:ext uri="{BB962C8B-B14F-4D97-AF65-F5344CB8AC3E}">
        <p14:creationId xmlns:p14="http://schemas.microsoft.com/office/powerpoint/2010/main" val="8979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average daily browsing duration&#10;&#10;Description automatically generated with medium confidence">
            <a:extLst>
              <a:ext uri="{FF2B5EF4-FFF2-40B4-BE49-F238E27FC236}">
                <a16:creationId xmlns:a16="http://schemas.microsoft.com/office/drawing/2014/main" id="{146D6B1A-52C9-3063-F2AA-A79313405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50" y="2911804"/>
            <a:ext cx="1761585" cy="1145846"/>
          </a:xfrm>
          <a:prstGeom prst="rect">
            <a:avLst/>
          </a:prstGeom>
        </p:spPr>
      </p:pic>
      <p:pic>
        <p:nvPicPr>
          <p:cNvPr id="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F1E3C8AE-4CE2-A930-9B8E-BA64BDF22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92"/>
          <a:stretch/>
        </p:blipFill>
        <p:spPr bwMode="auto">
          <a:xfrm>
            <a:off x="6133318" y="1433045"/>
            <a:ext cx="1751114" cy="123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4300"/>
            <a:ext cx="6343650" cy="857250"/>
          </a:xfrm>
        </p:spPr>
        <p:txBody>
          <a:bodyPr>
            <a:noAutofit/>
          </a:bodyPr>
          <a:lstStyle/>
          <a:p>
            <a:r>
              <a:rPr lang="en-US" b="1" dirty="0"/>
              <a:t>What We Try and How it 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3049" y="1085850"/>
            <a:ext cx="4757176" cy="405765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US" altLang="zh-CN" sz="1800" dirty="0"/>
              <a:t>Incorporate Human Concerns in AI Algorithms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Control: Minimize total distance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Experiment: Minimize total distance + late rate</a:t>
            </a:r>
            <a:endParaRPr lang="en-US" altLang="zh-CN" dirty="0"/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Rookie drivers: unchanged behavior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Experienced drivers: more &amp; longer map-browse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Experienced drivers: reduced route difference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AI moves closer to human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Human also moves closer to AI</a:t>
            </a:r>
          </a:p>
          <a:p>
            <a:pPr>
              <a:buClr>
                <a:srgbClr val="C00000"/>
              </a:buClr>
            </a:pPr>
            <a:r>
              <a:rPr lang="en-US" altLang="zh-CN" sz="1650" dirty="0"/>
              <a:t>Human-AI Collaboration in the Future of Work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AI should consider human goals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Higher human compliance</a:t>
            </a:r>
          </a:p>
          <a:p>
            <a:pPr lvl="1">
              <a:buClr>
                <a:srgbClr val="C00000"/>
              </a:buClr>
            </a:pPr>
            <a:r>
              <a:rPr lang="en-US" altLang="zh-CN" sz="1650" dirty="0"/>
              <a:t>Better system performance</a:t>
            </a:r>
            <a:endParaRPr lang="zh-CN" altLang="en-US" sz="1650" dirty="0"/>
          </a:p>
        </p:txBody>
      </p:sp>
    </p:spTree>
    <p:extLst>
      <p:ext uri="{BB962C8B-B14F-4D97-AF65-F5344CB8AC3E}">
        <p14:creationId xmlns:p14="http://schemas.microsoft.com/office/powerpoint/2010/main" val="3803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43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4312-00A3-2213-4403-48EC49CE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98822-E94B-0A7F-C33F-BEC6865DD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76EB13-E4CE-A5AF-6F28-13564A08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0"/>
            <a:ext cx="71659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71D7-E682-AD3F-BD67-ABC428DD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55D6-CBEF-C777-1F13-4FA7AACE4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9AB1F-0621-4162-7980-B3FBC6ED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7" b="256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A7E500-77ED-9945-80D1-F491DDBA70FF}"/>
              </a:ext>
            </a:extLst>
          </p:cNvPr>
          <p:cNvSpPr/>
          <p:nvPr/>
        </p:nvSpPr>
        <p:spPr>
          <a:xfrm>
            <a:off x="0" y="2724150"/>
            <a:ext cx="9144000" cy="24193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alpha val="90000"/>
                </a:schemeClr>
              </a:gs>
              <a:gs pos="48000">
                <a:schemeClr val="accent3">
                  <a:lumMod val="40000"/>
                  <a:alpha val="32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D3DB-EA1B-47C2-B1FD-49DD3F49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26478-789E-07CB-5636-B59116B82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682F3-B19C-8762-6DBD-5E9880DB1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988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8A18C1-724A-C348-9A9A-617DF0667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" t="328" r="7804" b="-328"/>
          <a:stretch/>
        </p:blipFill>
        <p:spPr>
          <a:xfrm>
            <a:off x="10886" y="8164"/>
            <a:ext cx="9144000" cy="5135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6C32B6-CB4D-BB40-9C11-88B2E6FE1FA5}"/>
              </a:ext>
            </a:extLst>
          </p:cNvPr>
          <p:cNvSpPr/>
          <p:nvPr/>
        </p:nvSpPr>
        <p:spPr>
          <a:xfrm>
            <a:off x="0" y="2724150"/>
            <a:ext cx="9144000" cy="24193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alpha val="90000"/>
                </a:schemeClr>
              </a:gs>
              <a:gs pos="48000">
                <a:schemeClr val="accent3">
                  <a:lumMod val="40000"/>
                  <a:alpha val="32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Equity">
  <a:themeElements>
    <a:clrScheme name="Custom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75824</TotalTime>
  <Words>1671</Words>
  <Application>Microsoft Macintosh PowerPoint</Application>
  <PresentationFormat>On-screen Show (16:9)</PresentationFormat>
  <Paragraphs>214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Book Antiqua</vt:lpstr>
      <vt:lpstr>Calibri</vt:lpstr>
      <vt:lpstr>Calibri Light</vt:lpstr>
      <vt:lpstr>Times</vt:lpstr>
      <vt:lpstr>Times New Roman</vt:lpstr>
      <vt:lpstr>Wingdings</vt:lpstr>
      <vt:lpstr>Wingdings 2</vt:lpstr>
      <vt:lpstr>Office Theme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ChatGPT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Supermind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Supermind Ideator</vt:lpstr>
      <vt:lpstr>PowerPoint Presentation</vt:lpstr>
      <vt:lpstr>Human-AI Team in Work: Observations from a Delivery Platform</vt:lpstr>
      <vt:lpstr>Human-AI Team in Platform Economy</vt:lpstr>
      <vt:lpstr>Observations from a Platform</vt:lpstr>
      <vt:lpstr>What We Try and How it Works?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Yunhan Zheng</cp:lastModifiedBy>
  <cp:revision>584</cp:revision>
  <cp:lastPrinted>2019-08-30T15:39:44Z</cp:lastPrinted>
  <dcterms:created xsi:type="dcterms:W3CDTF">2016-08-31T18:50:22Z</dcterms:created>
  <dcterms:modified xsi:type="dcterms:W3CDTF">2024-03-07T10:37:32Z</dcterms:modified>
</cp:coreProperties>
</file>